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7" r:id="rId5"/>
    <p:sldId id="262" r:id="rId6"/>
    <p:sldId id="258" r:id="rId7"/>
    <p:sldId id="263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D644C-50C5-4289-8651-D98F8045EDB4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0E9B-88AF-4C1D-BC26-B32330F08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057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D644C-50C5-4289-8651-D98F8045EDB4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0E9B-88AF-4C1D-BC26-B32330F08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529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D644C-50C5-4289-8651-D98F8045EDB4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0E9B-88AF-4C1D-BC26-B32330F08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135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D644C-50C5-4289-8651-D98F8045EDB4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0E9B-88AF-4C1D-BC26-B32330F08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35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D644C-50C5-4289-8651-D98F8045EDB4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0E9B-88AF-4C1D-BC26-B32330F08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332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D644C-50C5-4289-8651-D98F8045EDB4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0E9B-88AF-4C1D-BC26-B32330F08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347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D644C-50C5-4289-8651-D98F8045EDB4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0E9B-88AF-4C1D-BC26-B32330F08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868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D644C-50C5-4289-8651-D98F8045EDB4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0E9B-88AF-4C1D-BC26-B32330F08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864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D644C-50C5-4289-8651-D98F8045EDB4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0E9B-88AF-4C1D-BC26-B32330F08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66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D644C-50C5-4289-8651-D98F8045EDB4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0E9B-88AF-4C1D-BC26-B32330F08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345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D644C-50C5-4289-8651-D98F8045EDB4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0E9B-88AF-4C1D-BC26-B32330F08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87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D644C-50C5-4289-8651-D98F8045EDB4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D0E9B-88AF-4C1D-BC26-B32330F08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922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81934"/>
            <a:ext cx="9144000" cy="23876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Gravitational Lensing	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478" y="3875882"/>
            <a:ext cx="9144000" cy="1655762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Asia, Jarod, Ariana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9633857" y="2316163"/>
            <a:ext cx="97971" cy="1237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9160329" y="2171700"/>
            <a:ext cx="152399" cy="14446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flipH="1">
            <a:off x="1069520" y="5372100"/>
            <a:ext cx="130629" cy="1524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657894" y="5747657"/>
            <a:ext cx="45719" cy="8708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57894" y="844777"/>
            <a:ext cx="146955" cy="14264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81100" y="723900"/>
            <a:ext cx="212271" cy="19594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0148207" y="2182075"/>
            <a:ext cx="212271" cy="19594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089071" y="1979499"/>
            <a:ext cx="168729" cy="19220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 flipV="1">
            <a:off x="8153400" y="5433059"/>
            <a:ext cx="212271" cy="18288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9029701" y="5257800"/>
            <a:ext cx="65314" cy="9797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43400" y="5834743"/>
            <a:ext cx="212271" cy="19594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690757" y="919843"/>
            <a:ext cx="81643" cy="10076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71500" y="3053443"/>
            <a:ext cx="212271" cy="19594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039584" y="3578746"/>
            <a:ext cx="59871" cy="12783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1544300" y="4245429"/>
            <a:ext cx="65313" cy="9797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0989128" y="4510610"/>
            <a:ext cx="212271" cy="19594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125684" y="514418"/>
            <a:ext cx="212271" cy="19594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608614" y="1845129"/>
            <a:ext cx="65314" cy="10450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1544300" y="386579"/>
            <a:ext cx="212271" cy="19594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0825843" y="6400800"/>
            <a:ext cx="163285" cy="14695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351814" y="4914899"/>
            <a:ext cx="97971" cy="13062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841172" y="4358735"/>
            <a:ext cx="212271" cy="19594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368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Britannic Bold" panose="020B0903060703020204" pitchFamily="34" charset="0"/>
              </a:rPr>
              <a:t>What is Gravitational Lensing?</a:t>
            </a:r>
            <a:endParaRPr lang="en-US" sz="5400" b="1" dirty="0">
              <a:solidFill>
                <a:schemeClr val="bg1"/>
              </a:solidFill>
              <a:latin typeface="Britannic Bold" panose="020B0903060703020204" pitchFamily="34" charset="0"/>
            </a:endParaRPr>
          </a:p>
        </p:txBody>
      </p:sp>
      <p:pic>
        <p:nvPicPr>
          <p:cNvPr id="4098" name="Picture 2" descr="http://astrobob.areavoices.com/files/2011/04/Gravitational-lensing-galaxyApril12_2010-1024x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991" y="1690688"/>
            <a:ext cx="5876017" cy="44070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19136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blogs.stsci.edu/universe/files/2014/12/hs-2009-25-ao-full_ti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651" y="126392"/>
            <a:ext cx="8898021" cy="65683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96371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Britannic Bold" panose="020B0903060703020204" pitchFamily="34" charset="0"/>
              </a:rPr>
              <a:t>Example One</a:t>
            </a:r>
            <a:endParaRPr lang="en-US" sz="5400" b="1" dirty="0">
              <a:solidFill>
                <a:schemeClr val="bg1"/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>
                <a:solidFill>
                  <a:schemeClr val="bg1"/>
                </a:solidFill>
              </a:rPr>
              <a:t>This HST/ACS image, obtained in 2009 immediately after the last Hubble Servicing Mission, shows a gravitationally lensed background galaxy in the field of the Arp 370 galaxy cluster</a:t>
            </a:r>
            <a:r>
              <a:rPr lang="en-US" b="1" i="1" dirty="0" smtClean="0">
                <a:solidFill>
                  <a:schemeClr val="bg1"/>
                </a:solidFill>
              </a:rPr>
              <a:t>.</a:t>
            </a:r>
          </a:p>
          <a:p>
            <a:endParaRPr lang="en-US" b="1" i="1" dirty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There are many galaxies and clusters in the background of the picture. In the bottom left corner, you can see a spiral galaxy.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689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link2universe.net/wp-content/uploads/2012/02/lensing-gravitaziona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658" y="186494"/>
            <a:ext cx="9742260" cy="64371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34323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Britannic Bold" panose="020B0903060703020204" pitchFamily="34" charset="0"/>
              </a:rPr>
              <a:t>Example Two</a:t>
            </a:r>
            <a:endParaRPr lang="en-US" sz="5400" b="1" dirty="0">
              <a:solidFill>
                <a:schemeClr val="bg1"/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LRG 3-757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Mass of the middle and nearby Dark Matter create distortion of light in background = cosmic lens. Credit: Hubble/NASA/ESA</a:t>
            </a:r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There are many stars and galaxies in the background of the picture. 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822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fden-2.phys.uaf.edu/104_2012_web_projects/Dallas_Dominguez/heic1106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814" y="321341"/>
            <a:ext cx="10917740" cy="61412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85219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Britannic Bold" panose="020B0903060703020204" pitchFamily="34" charset="0"/>
              </a:rPr>
              <a:t>Example Three</a:t>
            </a:r>
            <a:endParaRPr lang="en-US" sz="5400" b="1" dirty="0">
              <a:solidFill>
                <a:schemeClr val="bg1"/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chemeClr val="bg1"/>
                </a:solidFill>
              </a:rPr>
              <a:t>Gravitational lensing due to dark matter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Dark matter = missing mass conundrum 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N</a:t>
            </a:r>
            <a:r>
              <a:rPr lang="en-US" sz="2400" b="1" dirty="0" smtClean="0">
                <a:solidFill>
                  <a:schemeClr val="bg1"/>
                </a:solidFill>
              </a:rPr>
              <a:t>either emits nor absorbs light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Cannot be directly looked at</a:t>
            </a:r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This image came from the Hubble Space Telescope.</a:t>
            </a:r>
            <a:endParaRPr lang="en-US" sz="2400" b="1" dirty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There are a multitude of galaxies and clusters in the background of the picture.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237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157</Words>
  <Application>Microsoft Office PowerPoint</Application>
  <PresentationFormat>Widescreen</PresentationFormat>
  <Paragraphs>18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Britannic Bold</vt:lpstr>
      <vt:lpstr>Calibri</vt:lpstr>
      <vt:lpstr>Calibri Light</vt:lpstr>
      <vt:lpstr>Office Theme</vt:lpstr>
      <vt:lpstr>Gravitational Lensing </vt:lpstr>
      <vt:lpstr>What is Gravitational Lensing?</vt:lpstr>
      <vt:lpstr>PowerPoint Presentation</vt:lpstr>
      <vt:lpstr>Example One</vt:lpstr>
      <vt:lpstr>PowerPoint Presentation</vt:lpstr>
      <vt:lpstr>Example Two</vt:lpstr>
      <vt:lpstr>PowerPoint Presentation</vt:lpstr>
      <vt:lpstr>Example Three</vt:lpstr>
    </vt:vector>
  </TitlesOfParts>
  <Company>Muscogee County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Gravitational Lensing</dc:title>
  <dc:creator>Heller Ariana N</dc:creator>
  <cp:lastModifiedBy>Heller Ariana N</cp:lastModifiedBy>
  <cp:revision>5</cp:revision>
  <dcterms:created xsi:type="dcterms:W3CDTF">2016-05-06T18:19:49Z</dcterms:created>
  <dcterms:modified xsi:type="dcterms:W3CDTF">2016-05-11T18:22:16Z</dcterms:modified>
</cp:coreProperties>
</file>